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62" r:id="rId3"/>
    <p:sldId id="263" r:id="rId4"/>
    <p:sldId id="264" r:id="rId5"/>
    <p:sldId id="266" r:id="rId6"/>
    <p:sldId id="267" r:id="rId7"/>
    <p:sldId id="259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548E-5804-49CE-B7EA-9EA9621DCEEA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FF36E-DC52-4199-B9AB-0690DB02B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rcpohv.ru/post/open/581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hlinkClick r:id="rId2"/>
              </a:rPr>
              <a:t>Анализ современного урока ФГОС НОО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/>
              <a:t>Требования к уроку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4040188" cy="785819"/>
          </a:xfrm>
        </p:spPr>
        <p:txBody>
          <a:bodyPr/>
          <a:lstStyle/>
          <a:p>
            <a:r>
              <a:rPr lang="ru-RU" dirty="0" smtClean="0"/>
              <a:t>   Традиционный </a:t>
            </a:r>
            <a:r>
              <a:rPr lang="ru-RU" dirty="0"/>
              <a:t>урок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43050"/>
            <a:ext cx="4040188" cy="448311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Объявление </a:t>
            </a:r>
            <a:r>
              <a:rPr lang="ru-RU" dirty="0">
                <a:solidFill>
                  <a:srgbClr val="0070C0"/>
                </a:solidFill>
              </a:rPr>
              <a:t>темы </a:t>
            </a:r>
            <a:r>
              <a:rPr lang="ru-RU" dirty="0" smtClean="0">
                <a:solidFill>
                  <a:srgbClr val="0070C0"/>
                </a:solidFill>
              </a:rPr>
              <a:t>урока</a:t>
            </a:r>
          </a:p>
          <a:p>
            <a:pPr>
              <a:buNone/>
            </a:pPr>
            <a:r>
              <a:rPr lang="ru-RU" dirty="0"/>
              <a:t>Учитель </a:t>
            </a:r>
            <a:r>
              <a:rPr lang="ru-RU" dirty="0" smtClean="0"/>
              <a:t>сообщает учащимся</a:t>
            </a:r>
          </a:p>
          <a:p>
            <a:pPr>
              <a:buNone/>
            </a:pPr>
            <a:r>
              <a:rPr lang="ru-RU" dirty="0"/>
              <a:t> </a:t>
            </a:r>
            <a:endParaRPr lang="ru-RU" dirty="0" smtClean="0"/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Сообщение </a:t>
            </a:r>
            <a:r>
              <a:rPr lang="ru-RU" dirty="0">
                <a:solidFill>
                  <a:srgbClr val="0070C0"/>
                </a:solidFill>
              </a:rPr>
              <a:t>целей и </a:t>
            </a:r>
            <a:r>
              <a:rPr lang="ru-RU" dirty="0" smtClean="0">
                <a:solidFill>
                  <a:srgbClr val="0070C0"/>
                </a:solidFill>
              </a:rPr>
              <a:t>задач</a:t>
            </a:r>
          </a:p>
          <a:p>
            <a:pPr>
              <a:buNone/>
            </a:pPr>
            <a:r>
              <a:rPr lang="ru-RU" dirty="0"/>
              <a:t>Учитель формулирует и сообщает учащимся, чему должны научиться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071547"/>
            <a:ext cx="4041775" cy="57150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   </a:t>
            </a:r>
          </a:p>
          <a:p>
            <a:r>
              <a:rPr lang="ru-RU" sz="4400" dirty="0"/>
              <a:t> </a:t>
            </a:r>
            <a:r>
              <a:rPr lang="ru-RU" sz="4400" dirty="0" smtClean="0"/>
              <a:t>        Урок </a:t>
            </a:r>
            <a:r>
              <a:rPr lang="ru-RU" sz="4400" dirty="0"/>
              <a:t>современного типа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643050"/>
            <a:ext cx="4284693" cy="448311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 Объявление </a:t>
            </a:r>
            <a:r>
              <a:rPr lang="ru-RU" dirty="0">
                <a:solidFill>
                  <a:srgbClr val="0070C0"/>
                </a:solidFill>
              </a:rPr>
              <a:t>темы </a:t>
            </a:r>
            <a:r>
              <a:rPr lang="ru-RU" dirty="0" smtClean="0">
                <a:solidFill>
                  <a:srgbClr val="0070C0"/>
                </a:solidFill>
              </a:rPr>
              <a:t>урока</a:t>
            </a:r>
          </a:p>
          <a:p>
            <a:pPr>
              <a:buNone/>
            </a:pPr>
            <a:r>
              <a:rPr lang="ru-RU" dirty="0"/>
              <a:t>Формулируют сами учащиеся (учитель подводит учащихся к осознанию темы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Сообщение </a:t>
            </a:r>
            <a:r>
              <a:rPr lang="ru-RU" dirty="0">
                <a:solidFill>
                  <a:srgbClr val="0070C0"/>
                </a:solidFill>
              </a:rPr>
              <a:t>целей и </a:t>
            </a:r>
            <a:r>
              <a:rPr lang="ru-RU" dirty="0" smtClean="0">
                <a:solidFill>
                  <a:srgbClr val="0070C0"/>
                </a:solidFill>
              </a:rPr>
              <a:t>задач</a:t>
            </a:r>
          </a:p>
          <a:p>
            <a:pPr>
              <a:buNone/>
            </a:pPr>
            <a:r>
              <a:rPr lang="ru-RU" dirty="0"/>
              <a:t>Формулируют сами учащиеся, определив границы знания и незнания (учитель подводит учащихся к осознанию целей и задач)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Требования к уроку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61"/>
            <a:ext cx="4040188" cy="571504"/>
          </a:xfrm>
        </p:spPr>
        <p:txBody>
          <a:bodyPr/>
          <a:lstStyle/>
          <a:p>
            <a:r>
              <a:rPr lang="ru-RU" dirty="0" smtClean="0"/>
              <a:t> Традиционный урок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Планирование</a:t>
            </a:r>
          </a:p>
          <a:p>
            <a:pPr>
              <a:buNone/>
            </a:pPr>
            <a:r>
              <a:rPr lang="ru-RU" dirty="0"/>
              <a:t>Учитель сообщает учащимся, какую работу они должны выполнить, чтобы достичь </a:t>
            </a:r>
            <a:r>
              <a:rPr lang="ru-RU" dirty="0" smtClean="0"/>
              <a:t>цели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Практическая деятельность </a:t>
            </a:r>
            <a:r>
              <a:rPr lang="ru-RU" dirty="0" smtClean="0">
                <a:solidFill>
                  <a:srgbClr val="0070C0"/>
                </a:solidFill>
              </a:rPr>
              <a:t>учащихся</a:t>
            </a:r>
          </a:p>
          <a:p>
            <a:pPr>
              <a:buNone/>
            </a:pPr>
            <a:r>
              <a:rPr lang="ru-RU" dirty="0"/>
              <a:t>Под руководством учителя учащиеся выполняют ряд практических задач (чаще применяется фронтальный метод организации деятельности)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85861"/>
            <a:ext cx="4041775" cy="571504"/>
          </a:xfrm>
        </p:spPr>
        <p:txBody>
          <a:bodyPr/>
          <a:lstStyle/>
          <a:p>
            <a:r>
              <a:rPr lang="ru-RU" dirty="0" smtClean="0"/>
              <a:t>Урок современного типа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Планирование</a:t>
            </a:r>
          </a:p>
          <a:p>
            <a:pPr>
              <a:buNone/>
            </a:pPr>
            <a:r>
              <a:rPr lang="ru-RU" dirty="0"/>
              <a:t>Планирование учащимися способов достижения намеченной цели (учитель </a:t>
            </a:r>
            <a:r>
              <a:rPr lang="ru-RU" dirty="0" smtClean="0"/>
              <a:t>помогает</a:t>
            </a:r>
            <a:r>
              <a:rPr lang="ru-RU" dirty="0"/>
              <a:t>, </a:t>
            </a:r>
            <a:r>
              <a:rPr lang="ru-RU" dirty="0" smtClean="0"/>
              <a:t>советует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Практическая деятельность </a:t>
            </a:r>
            <a:r>
              <a:rPr lang="ru-RU" dirty="0" smtClean="0">
                <a:solidFill>
                  <a:srgbClr val="0070C0"/>
                </a:solidFill>
              </a:rPr>
              <a:t>учащихся</a:t>
            </a:r>
          </a:p>
          <a:p>
            <a:pPr>
              <a:buNone/>
            </a:pPr>
            <a:r>
              <a:rPr lang="ru-RU" dirty="0"/>
              <a:t>Учащиеся осуществляют учебные действия по намеченному плану (применяется групповой, индивидуальный методы), учитель консультирует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Требования к уроку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Традиционный урок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Осуществление контроля</a:t>
            </a:r>
          </a:p>
          <a:p>
            <a:pPr>
              <a:buNone/>
            </a:pPr>
            <a:r>
              <a:rPr lang="ru-RU" dirty="0"/>
              <a:t>Учитель контролирует выполнение учащимися практической работы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Осуществление коррекции</a:t>
            </a:r>
          </a:p>
          <a:p>
            <a:pPr>
              <a:buNone/>
            </a:pPr>
            <a:r>
              <a:rPr lang="ru-RU" dirty="0"/>
              <a:t>Учитель в ходе выполнения и по итогам выполненной работы учащимися осуществляет коррекцию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85861"/>
            <a:ext cx="4041775" cy="571504"/>
          </a:xfrm>
        </p:spPr>
        <p:txBody>
          <a:bodyPr/>
          <a:lstStyle/>
          <a:p>
            <a:r>
              <a:rPr lang="ru-RU" dirty="0" smtClean="0"/>
              <a:t>Урок современного типа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Осуществление </a:t>
            </a:r>
            <a:r>
              <a:rPr lang="ru-RU" dirty="0" smtClean="0">
                <a:solidFill>
                  <a:srgbClr val="0070C0"/>
                </a:solidFill>
              </a:rPr>
              <a:t>контроля</a:t>
            </a:r>
          </a:p>
          <a:p>
            <a:pPr>
              <a:buNone/>
            </a:pPr>
            <a:r>
              <a:rPr lang="ru-RU" dirty="0"/>
              <a:t>Учащиеся осуществляют контроль (применяются формы самоконтроля, взаимоконтроля), учитель консультирует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dirty="0">
                <a:solidFill>
                  <a:srgbClr val="0070C0"/>
                </a:solidFill>
              </a:rPr>
              <a:t>Осуществление </a:t>
            </a:r>
            <a:r>
              <a:rPr lang="ru-RU" dirty="0" smtClean="0">
                <a:solidFill>
                  <a:srgbClr val="0070C0"/>
                </a:solidFill>
              </a:rPr>
              <a:t>коррекции</a:t>
            </a:r>
          </a:p>
          <a:p>
            <a:pPr>
              <a:buNone/>
            </a:pPr>
            <a:r>
              <a:rPr lang="ru-RU" dirty="0"/>
              <a:t>Учащиеся формулируют затруднения и осуществляют коррекцию самостоятельно, учитель консультирует, советует, помогает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Требования к уроку</a:t>
            </a:r>
            <a:endParaRPr lang="ru-RU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Традиционный урок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Оценивание </a:t>
            </a:r>
            <a:r>
              <a:rPr lang="ru-RU" dirty="0" smtClean="0">
                <a:solidFill>
                  <a:srgbClr val="0070C0"/>
                </a:solidFill>
              </a:rPr>
              <a:t>учащихся</a:t>
            </a:r>
          </a:p>
          <a:p>
            <a:pPr>
              <a:buNone/>
            </a:pPr>
            <a:r>
              <a:rPr lang="ru-RU" dirty="0"/>
              <a:t>Учитель осуществляет оценивание работы учащихся на уроке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Урок современного типа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Оценивание </a:t>
            </a:r>
            <a:r>
              <a:rPr lang="ru-RU" dirty="0" smtClean="0">
                <a:solidFill>
                  <a:srgbClr val="0070C0"/>
                </a:solidFill>
              </a:rPr>
              <a:t>учащихся</a:t>
            </a:r>
          </a:p>
          <a:p>
            <a:pPr>
              <a:buNone/>
            </a:pPr>
            <a:r>
              <a:rPr lang="ru-RU" dirty="0"/>
              <a:t>Учащиеся дают оценку деятельности по её результатам (самооценка, оценивание результатов деятельности товарищей), учитель консультирует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Требования к уроку</a:t>
            </a:r>
            <a:endParaRPr lang="ru-RU" dirty="0"/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457200" y="1071546"/>
            <a:ext cx="3257544" cy="785817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5100" dirty="0" smtClean="0"/>
              <a:t>Традиционный урок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2900354" cy="3951288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Итог </a:t>
            </a:r>
            <a:r>
              <a:rPr lang="ru-RU" dirty="0" smtClean="0">
                <a:solidFill>
                  <a:srgbClr val="0070C0"/>
                </a:solidFill>
              </a:rPr>
              <a:t>урока</a:t>
            </a:r>
          </a:p>
          <a:p>
            <a:pPr>
              <a:buNone/>
            </a:pPr>
            <a:r>
              <a:rPr lang="ru-RU" dirty="0"/>
              <a:t>Учитель выясняет у учащихся, что они </a:t>
            </a:r>
            <a:r>
              <a:rPr lang="ru-RU" dirty="0" smtClean="0"/>
              <a:t>запомнили</a:t>
            </a:r>
          </a:p>
          <a:p>
            <a:pPr>
              <a:buNone/>
            </a:pPr>
            <a:r>
              <a:rPr lang="ru-RU" dirty="0">
                <a:solidFill>
                  <a:srgbClr val="0070C0"/>
                </a:solidFill>
              </a:rPr>
              <a:t>Домашнее </a:t>
            </a:r>
            <a:r>
              <a:rPr lang="ru-RU" dirty="0" smtClean="0">
                <a:solidFill>
                  <a:srgbClr val="0070C0"/>
                </a:solidFill>
              </a:rPr>
              <a:t>задание</a:t>
            </a:r>
          </a:p>
          <a:p>
            <a:pPr>
              <a:buNone/>
            </a:pPr>
            <a:r>
              <a:rPr lang="ru-RU" dirty="0"/>
              <a:t>Учитель объявляет и комментирует (чаще – задание одно для всех)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Урок современного типа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571868" y="1785926"/>
            <a:ext cx="5286412" cy="471490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Итог урока</a:t>
            </a:r>
          </a:p>
          <a:p>
            <a:pPr>
              <a:buNone/>
            </a:pPr>
            <a:r>
              <a:rPr lang="ru-RU" dirty="0"/>
              <a:t>Проводится рефлексия: учащиеся ещё раз называют тему урока, его этапы. С помощью глаголов перечисляют виды деятельности на каждом этапе (учились …, размышляли о…, сравнивали, находили лишнее, выделяли главное и </a:t>
            </a:r>
            <a:r>
              <a:rPr lang="ru-RU" dirty="0" err="1"/>
              <a:t>т.п</a:t>
            </a:r>
            <a:r>
              <a:rPr lang="ru-RU" dirty="0"/>
              <a:t>). Определяют предметное содержание (узнали, что такое…, как…). После этого отмечают в листах обратной связи цветным кружком мнение о своей работе на уроке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   Домашнее задание</a:t>
            </a:r>
          </a:p>
          <a:p>
            <a:pPr>
              <a:buNone/>
            </a:pPr>
            <a:r>
              <a:rPr lang="ru-RU" dirty="0" smtClean="0"/>
              <a:t>Учащиеся </a:t>
            </a:r>
            <a:r>
              <a:rPr lang="ru-RU" dirty="0"/>
              <a:t>должны выбирать задание из предложенных учителем с учётом индивидуальных возможностей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dirty="0" smtClean="0"/>
              <a:t>Ведущие аспекты анализа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/>
              <a:t>Дидактическая задача урока</a:t>
            </a:r>
          </a:p>
          <a:p>
            <a:r>
              <a:rPr lang="ru-RU" sz="2600" dirty="0" smtClean="0"/>
              <a:t>Содержание урока</a:t>
            </a:r>
          </a:p>
          <a:p>
            <a:r>
              <a:rPr lang="ru-RU" sz="2600" dirty="0" smtClean="0"/>
              <a:t>Методы обучения</a:t>
            </a:r>
          </a:p>
          <a:p>
            <a:r>
              <a:rPr lang="ru-RU" sz="2600" dirty="0" smtClean="0"/>
              <a:t>Формы обучения</a:t>
            </a:r>
          </a:p>
          <a:p>
            <a:r>
              <a:rPr lang="ru-RU" sz="2600" dirty="0" smtClean="0"/>
              <a:t>Результативность урока</a:t>
            </a:r>
          </a:p>
          <a:p>
            <a:r>
              <a:rPr lang="ru-RU" sz="2600" dirty="0" smtClean="0"/>
              <a:t>Практическая направленность урока</a:t>
            </a:r>
          </a:p>
          <a:p>
            <a:r>
              <a:rPr lang="ru-RU" sz="2600" dirty="0" smtClean="0"/>
              <a:t>Самостоятельная работа школьников как форма организации учебной деятельности</a:t>
            </a:r>
          </a:p>
          <a:p>
            <a:r>
              <a:rPr lang="ru-RU" sz="2600" dirty="0" smtClean="0"/>
              <a:t>Формирование УУД на каждом этапе урока</a:t>
            </a:r>
          </a:p>
          <a:p>
            <a:r>
              <a:rPr lang="ru-RU" sz="2600" dirty="0" smtClean="0"/>
              <a:t>Формирование ИКТ – </a:t>
            </a:r>
            <a:r>
              <a:rPr lang="ru-RU" sz="2600" dirty="0" err="1" smtClean="0"/>
              <a:t>комптентности</a:t>
            </a:r>
            <a:endParaRPr lang="ru-RU" sz="2600" dirty="0" smtClean="0"/>
          </a:p>
          <a:p>
            <a:r>
              <a:rPr lang="ru-RU" sz="2600" dirty="0" smtClean="0"/>
              <a:t> Структура урока</a:t>
            </a:r>
          </a:p>
          <a:p>
            <a:r>
              <a:rPr lang="ru-RU" sz="2600" dirty="0" smtClean="0"/>
              <a:t>Педагогическая цель</a:t>
            </a:r>
          </a:p>
          <a:p>
            <a:r>
              <a:rPr lang="ru-RU" sz="2600" dirty="0" smtClean="0"/>
              <a:t> Гигиенические требования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этапы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1. Организационный момент</a:t>
            </a:r>
          </a:p>
          <a:p>
            <a:pPr>
              <a:buNone/>
            </a:pPr>
            <a:r>
              <a:rPr lang="ru-RU" sz="2400" dirty="0" smtClean="0"/>
              <a:t>2. Постановка цели урока в начале или в процессе урока</a:t>
            </a:r>
          </a:p>
          <a:p>
            <a:pPr>
              <a:buNone/>
            </a:pPr>
            <a:r>
              <a:rPr lang="ru-RU" sz="2400" dirty="0" smtClean="0"/>
              <a:t>3. Актуализация знаний УУД вначале урока или в процессе его по мере необходимости</a:t>
            </a:r>
          </a:p>
          <a:p>
            <a:pPr>
              <a:buNone/>
            </a:pPr>
            <a:r>
              <a:rPr lang="ru-RU" sz="2400" dirty="0" smtClean="0"/>
              <a:t> 4. Первичное восприятие и усвоение нового теоретического учебного материала (правил, понятий, алгоритмов..)</a:t>
            </a:r>
          </a:p>
          <a:p>
            <a:pPr>
              <a:buNone/>
            </a:pPr>
            <a:r>
              <a:rPr lang="ru-RU" sz="2400" dirty="0" smtClean="0"/>
              <a:t> 5. Применение теоретических положений в условиях выполнения упражнений и решений задач</a:t>
            </a:r>
          </a:p>
          <a:p>
            <a:pPr>
              <a:buNone/>
            </a:pPr>
            <a:r>
              <a:rPr lang="ru-RU" sz="2400" dirty="0" smtClean="0"/>
              <a:t> 6. Самостоятельное творческое использование сформированных умений и навыков</a:t>
            </a:r>
          </a:p>
          <a:p>
            <a:pPr>
              <a:buNone/>
            </a:pPr>
            <a:r>
              <a:rPr lang="ru-RU" sz="2400" dirty="0" smtClean="0"/>
              <a:t> 7. Динамическая пауза</a:t>
            </a:r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8. Обобщение усвоенного и включение его в систему ранее усвоенных </a:t>
            </a:r>
            <a:r>
              <a:rPr lang="ru-RU" sz="3600" dirty="0" err="1" smtClean="0"/>
              <a:t>ЗУНов</a:t>
            </a:r>
            <a:r>
              <a:rPr lang="ru-RU" sz="3600" dirty="0" smtClean="0"/>
              <a:t> и УУД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9. Рефлексия деятельности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10. Контроль за процессом и результатом учебной деятельности школьников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481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Анализ современного урока ФГОС НОО </vt:lpstr>
      <vt:lpstr>Требования к уроку</vt:lpstr>
      <vt:lpstr>Требования к уроку</vt:lpstr>
      <vt:lpstr>Требования к уроку</vt:lpstr>
      <vt:lpstr>Требования к уроку</vt:lpstr>
      <vt:lpstr>Требования к уроку</vt:lpstr>
      <vt:lpstr>Ведущие аспекты анализа урока</vt:lpstr>
      <vt:lpstr>Основные этапы урока</vt:lpstr>
      <vt:lpstr>   8. Обобщение усвоенного и включение его в систему ранее усвоенных ЗУНов и УУД  9. Рефлексия деятельности  10. Контроль за процессом и результатом учебной деятельности школьников     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12</cp:revision>
  <dcterms:created xsi:type="dcterms:W3CDTF">2014-01-28T18:36:19Z</dcterms:created>
  <dcterms:modified xsi:type="dcterms:W3CDTF">2014-02-09T11:18:53Z</dcterms:modified>
</cp:coreProperties>
</file>